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4/24/2019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7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indent="-323850">
              <a:lnSpc>
                <a:spcPct val="80000"/>
              </a:lnSpc>
              <a:spcBef>
                <a:spcPts val="518"/>
              </a:spcBef>
              <a:buSzPts val="2400"/>
              <a:buFont typeface="Calibri"/>
              <a:buAutoNum type="arabicPeriod"/>
            </a:pPr>
            <a:r>
              <a:rPr lang="en-US" sz="2400" b="1" u="sng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Cold War</a:t>
            </a:r>
            <a:r>
              <a:rPr lang="en-US" sz="2400" b="1" u="sng" dirty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A 45 year period of tension between the United States and the Soviet Union</a:t>
            </a:r>
          </a:p>
          <a:p>
            <a:pPr marL="971550" lvl="1" indent="-502285">
              <a:lnSpc>
                <a:spcPct val="80000"/>
              </a:lnSpc>
              <a:spcBef>
                <a:spcPts val="518"/>
              </a:spcBef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 b="1" u="sng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United Nations</a:t>
            </a:r>
            <a:r>
              <a:rPr lang="en-US" sz="2400" b="1" u="sng" dirty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International peace-keeping organization created after World War II</a:t>
            </a:r>
          </a:p>
          <a:p>
            <a:pPr marL="971550" lvl="1" indent="-502285">
              <a:lnSpc>
                <a:spcPct val="80000"/>
              </a:lnSpc>
              <a:spcBef>
                <a:spcPts val="518"/>
              </a:spcBef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 b="1" u="sng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NATO- </a:t>
            </a:r>
            <a:r>
              <a:rPr lang="en-US" sz="2400" dirty="0">
                <a:solidFill>
                  <a:srgbClr val="222222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(North Atlantic Treaty Organization)</a:t>
            </a: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It is an alliance of democratic and western countries including much of Western Europe, Canada, and the United States. </a:t>
            </a:r>
            <a:endParaRPr lang="en-US" sz="2400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71550" lvl="1" indent="-502285">
              <a:lnSpc>
                <a:spcPct val="80000"/>
              </a:lnSpc>
              <a:spcBef>
                <a:spcPts val="518"/>
              </a:spcBef>
              <a:buClr>
                <a:srgbClr val="222222"/>
              </a:buClr>
              <a:buSzPts val="2400"/>
              <a:buFont typeface="Roboto"/>
              <a:buAutoNum type="arabicPeriod"/>
            </a:pPr>
            <a:r>
              <a:rPr lang="en-US" sz="2400" b="1" u="sng" dirty="0">
                <a:solidFill>
                  <a:srgbClr val="222222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Warsaw Pact-</a:t>
            </a:r>
            <a:r>
              <a:rPr lang="en-US" sz="2400" b="1" u="sng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was an alliance between the Soviet Union and seven communist countries</a:t>
            </a:r>
            <a:endParaRPr lang="en-US" sz="2400" b="1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971550" lvl="1" indent="-502285">
              <a:lnSpc>
                <a:spcPct val="80000"/>
              </a:lnSpc>
              <a:spcBef>
                <a:spcPts val="518"/>
              </a:spcBef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 b="1" u="sng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Iron Curtain</a:t>
            </a:r>
            <a:r>
              <a:rPr lang="en-US" sz="2400" b="1" u="sng" dirty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dirty="0">
                <a:latin typeface="Arial"/>
                <a:ea typeface="Arial"/>
                <a:cs typeface="Arial"/>
                <a:sym typeface="Arial"/>
              </a:rPr>
              <a:t>Phrase coined by (created by) Winston Churchill that described the division of Europe into communist East and non-communist West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9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6.</a:t>
            </a:r>
            <a:r>
              <a:rPr lang="en-US" b="1" u="sng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Containment</a:t>
            </a:r>
            <a:r>
              <a:rPr lang="en-US" b="1" u="sng" dirty="0"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 U.S. foreign policy of limiting communism to the areas in which it already existed</a:t>
            </a:r>
          </a:p>
          <a:p>
            <a:pPr marL="514350" lvl="0" indent="-51435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240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7. </a:t>
            </a:r>
            <a:r>
              <a:rPr lang="en-US" b="1" u="sng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Domino Theory-</a:t>
            </a: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the idea that if one country in a region came under the influence of communism, then the surrounding countries would follow in a domino effect</a:t>
            </a:r>
            <a:endParaRPr lang="en-US" b="1" u="sng" dirty="0">
              <a:latin typeface="Arial"/>
              <a:ea typeface="Arial"/>
              <a:cs typeface="Arial"/>
              <a:sym typeface="Arial"/>
            </a:endParaRPr>
          </a:p>
          <a:p>
            <a:pPr marL="514350" lvl="0" indent="-51435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ts val="2240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8.. </a:t>
            </a:r>
            <a:r>
              <a:rPr lang="en-US" b="1" u="sng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Truman Doctrine-</a:t>
            </a:r>
            <a:r>
              <a:rPr lang="en-US" b="1" u="sng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U.S. policy of providing military support to those areas in danger of falling to communism (mainly Turkey &amp; Greece)</a:t>
            </a:r>
          </a:p>
          <a:p>
            <a:pPr marL="514350" lvl="0" indent="-51435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ts val="2240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9. .</a:t>
            </a:r>
            <a:r>
              <a:rPr lang="en-US" b="1" u="sng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Marshall Plan</a:t>
            </a:r>
            <a:r>
              <a:rPr lang="en-US" b="1" u="sng" dirty="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U.S. policy of providing financial aid to those areas in danger of falling to communism</a:t>
            </a:r>
          </a:p>
          <a:p>
            <a:pPr marL="514350" lvl="0" indent="-51435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ts val="2240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10. </a:t>
            </a:r>
            <a:r>
              <a:rPr lang="en-US" b="1" u="sng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Soviet Blockade-</a:t>
            </a:r>
            <a:r>
              <a:rPr lang="en-US" b="1" u="sng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Means by which the Soviet Union attempted to remove democratic West Berliners from a communist controlled area without violence</a:t>
            </a:r>
          </a:p>
          <a:p>
            <a:pPr marL="514350" lvl="0" indent="-51435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ts val="2240"/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11. </a:t>
            </a:r>
            <a:r>
              <a:rPr lang="en-US" b="1" u="sng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Berlin Airlift- 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Allied response to the Soviet blockade of west Berlin; sent supplies with airplanes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4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80000"/>
              </a:lnSpc>
              <a:spcBef>
                <a:spcPts val="448"/>
              </a:spcBef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12. </a:t>
            </a:r>
            <a:r>
              <a:rPr lang="en-US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u="sng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Communism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-A system of government in which the government owns and controls mostly everything.  The goal is to form a society where everything is shared equally.</a:t>
            </a:r>
          </a:p>
          <a:p>
            <a:pPr marL="514350" lvl="0" indent="-514350">
              <a:lnSpc>
                <a:spcPct val="80000"/>
              </a:lnSpc>
              <a:spcBef>
                <a:spcPts val="448"/>
              </a:spcBef>
              <a:buNone/>
            </a:pPr>
            <a:r>
              <a:rPr lang="en-US" dirty="0">
                <a:latin typeface="Arial"/>
                <a:ea typeface="Arial"/>
                <a:cs typeface="Arial"/>
                <a:sym typeface="Arial"/>
              </a:rPr>
              <a:t>13. </a:t>
            </a:r>
            <a:r>
              <a:rPr lang="en-US" b="1" u="sng" dirty="0"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Space Race</a:t>
            </a:r>
            <a:r>
              <a:rPr lang="en-US" b="1" u="sng" dirty="0"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competition between nations regarding achievements in the field of space exploration.</a:t>
            </a:r>
          </a:p>
          <a:p>
            <a:pPr marL="514350" lvl="0" indent="-514350">
              <a:lnSpc>
                <a:spcPct val="80000"/>
              </a:lnSpc>
              <a:spcBef>
                <a:spcPts val="448"/>
              </a:spcBef>
              <a:buNone/>
            </a:pPr>
            <a:endParaRPr lang="en-US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514350" lvl="0" indent="-514350">
              <a:lnSpc>
                <a:spcPct val="80000"/>
              </a:lnSpc>
              <a:spcBef>
                <a:spcPts val="448"/>
              </a:spcBef>
              <a:buNone/>
            </a:pP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14.</a:t>
            </a:r>
            <a:r>
              <a:rPr lang="en-US" b="1" u="sng" dirty="0">
                <a:solidFill>
                  <a:srgbClr val="222222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Mutually Assured Destruction(MAD)-</a:t>
            </a:r>
            <a:r>
              <a:rPr lang="en-US" b="1" u="sng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rgbClr val="28282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neither side will attack the other with their nuclear weapons because both sides are guaranteed to be totally destroyed in the conflict</a:t>
            </a:r>
            <a:endParaRPr lang="en-US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8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360"/>
              </a:spcBef>
              <a:buNone/>
            </a:pP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15. </a:t>
            </a:r>
            <a:r>
              <a:rPr lang="en-US" b="1" u="sng" dirty="0">
                <a:solidFill>
                  <a:srgbClr val="222222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Cuban Missile Crisis</a:t>
            </a:r>
            <a:r>
              <a:rPr lang="en-US" b="1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dirty="0">
                <a:latin typeface="Arial"/>
                <a:ea typeface="Arial"/>
                <a:cs typeface="Arial"/>
                <a:sym typeface="Arial"/>
              </a:rPr>
              <a:t>a 13 day period in which the US and Soviets came the closest to a war involving nuclear weapons.</a:t>
            </a:r>
          </a:p>
          <a:p>
            <a:pPr marL="0" lvl="0" indent="0">
              <a:spcBef>
                <a:spcPts val="360"/>
              </a:spcBef>
              <a:buClr>
                <a:schemeClr val="dk1"/>
              </a:buClr>
              <a:buSzPts val="1100"/>
              <a:buNone/>
            </a:pPr>
            <a:endParaRPr lang="en-US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360"/>
              </a:spcBef>
              <a:buNone/>
            </a:pP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16. </a:t>
            </a:r>
            <a:r>
              <a:rPr lang="en-US" b="1" u="sng" dirty="0">
                <a:solidFill>
                  <a:srgbClr val="222222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Perestroika-</a:t>
            </a:r>
            <a:r>
              <a:rPr lang="en-US" b="1" u="sng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restructuring of the Soviet political and economic systems </a:t>
            </a:r>
          </a:p>
          <a:p>
            <a:pPr marL="0" lvl="0" indent="0">
              <a:spcBef>
                <a:spcPts val="360"/>
              </a:spcBef>
              <a:buNone/>
            </a:pPr>
            <a:endParaRPr lang="en-US" dirty="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360"/>
              </a:spcBef>
              <a:buNone/>
            </a:pP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17.</a:t>
            </a:r>
            <a:r>
              <a:rPr lang="en-US" dirty="0">
                <a:solidFill>
                  <a:srgbClr val="222222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i="1" u="sng" dirty="0">
                <a:solidFill>
                  <a:srgbClr val="222222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Glasnost- </a:t>
            </a:r>
            <a:r>
              <a:rPr lang="en-US" dirty="0">
                <a:solidFill>
                  <a:srgbClr val="222222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openness,” refers to the Soviet policy of open discussion of political and social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02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Arms </a:t>
            </a:r>
            <a:r>
              <a:rPr lang="en-US" smtClean="0"/>
              <a:t>Race- </a:t>
            </a:r>
            <a:r>
              <a:rPr lang="en-US"/>
              <a:t>a competition between nations for superiority in the development and accumulation of weapons, 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Flexible Response- </a:t>
            </a:r>
            <a:r>
              <a:rPr lang="en-US" dirty="0"/>
              <a:t>U.S. defense strategy in which a wide range of diplomatic, political, economic, and military options are used to deter an enemy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00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</TotalTime>
  <Words>372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Roboto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Fusek, William G.</dc:creator>
  <cp:lastModifiedBy>Fusek, William G.</cp:lastModifiedBy>
  <cp:revision>2</cp:revision>
  <dcterms:created xsi:type="dcterms:W3CDTF">2019-04-24T17:34:47Z</dcterms:created>
  <dcterms:modified xsi:type="dcterms:W3CDTF">2019-04-24T17:37:34Z</dcterms:modified>
</cp:coreProperties>
</file>