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 autoAdjust="0"/>
    <p:restoredTop sz="94724" autoAdjust="0"/>
  </p:normalViewPr>
  <p:slideViewPr>
    <p:cSldViewPr>
      <p:cViewPr varScale="1">
        <p:scale>
          <a:sx n="69" d="100"/>
          <a:sy n="69" d="100"/>
        </p:scale>
        <p:origin x="46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A7B49-11C8-3247-B4D3-3A6F6F57E5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FFB41-2C76-9E43-8380-A507BEE670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1305E-3427-7545-B964-E96D3B55B7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ECC55-D7A8-024C-AAF5-E110008FD2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DF398-8D8E-5249-B6E8-91CD59AB43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1FBE3-7760-6349-BF92-682559906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5D920-49A2-5146-BF09-D7F21FAD31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22D90-6452-784E-9ECC-857978A310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182A3-D89A-564E-AAA6-9AADD88347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246DA-96B8-A64A-A30A-727FAB32A9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AFF28-9DC7-2140-B6E5-D9BB8CCB61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81A0C-5937-864D-AD2C-A69F3551E8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96AC1-9E8F-8C48-BCAD-0AEBA637C7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F1329-B76C-474B-8D30-427B42745C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941E2-E4DF-134A-8489-91717F5086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0F813C-B828-2847-9FB6-DAD91EFE61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</p:sldLayoutIdLst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Bebas" charset="0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ebas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ebas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ebas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ebas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emf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tiff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429000"/>
            <a:ext cx="2455125" cy="3000153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852" y="1658236"/>
            <a:ext cx="5334000" cy="60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-76200" y="10633"/>
            <a:ext cx="8597900" cy="3238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push dir="u"/>
    <p:sndAc>
      <p:stSnd>
        <p:snd r:embed="rId2" name="Creature_Distortion_White_Noi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063" y="52070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chemeClr val="bg1"/>
                </a:solidFill>
              </a:rPr>
              <a:t>Descartes</a:t>
            </a:r>
          </a:p>
        </p:txBody>
      </p:sp>
      <p:pic>
        <p:nvPicPr>
          <p:cNvPr id="2662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82677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6762" y="3089465"/>
            <a:ext cx="75438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spc="-150" dirty="0"/>
              <a:t>“If you would be a real seeker after truth, it is necessary that at least once in your life you doubt, as far as possible, all things.”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54100" y="5029200"/>
            <a:ext cx="6969125" cy="1109663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2" name="Laser_Gu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82677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4838" y="5291138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chemeClr val="bg1"/>
                </a:solidFill>
              </a:rPr>
              <a:t>Newton.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54100" y="5029200"/>
            <a:ext cx="6969125" cy="1109663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054100" y="2819400"/>
            <a:ext cx="6858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/>
              <a:t>“To every action there is always opposed an equal reaction.”</a:t>
            </a:r>
          </a:p>
        </p:txBody>
      </p:sp>
    </p:spTree>
  </p:cSld>
  <p:clrMapOvr>
    <a:masterClrMapping/>
  </p:clrMapOvr>
  <p:transition spd="slow">
    <p:push dir="u"/>
    <p:sndAc>
      <p:stSnd>
        <p:snd r:embed="rId2" name="Laser_Gu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82677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5594350"/>
            <a:ext cx="807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bg1"/>
                </a:solidFill>
              </a:rPr>
              <a:t>Copernicus.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09600" y="2734153"/>
            <a:ext cx="7924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 b="1"/>
              <a:t>“Therefore, when I considered this carefully, the contempt which I had to fear because of the novelty and apparent absurdity of my view, nearly induced me to abandon utterly the work I had begun.”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14400" y="5268913"/>
            <a:ext cx="6969125" cy="1109662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2" name="Laser_Gu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82677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95600" y="5571564"/>
            <a:ext cx="365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bg1"/>
                </a:solidFill>
              </a:rPr>
              <a:t>Galileo</a:t>
            </a:r>
          </a:p>
        </p:txBody>
      </p:sp>
      <p:sp>
        <p:nvSpPr>
          <p:cNvPr id="29698" name="Content Placeholder 2"/>
          <p:cNvSpPr txBox="1">
            <a:spLocks/>
          </p:cNvSpPr>
          <p:nvPr/>
        </p:nvSpPr>
        <p:spPr bwMode="auto">
          <a:xfrm>
            <a:off x="1254124" y="2569112"/>
            <a:ext cx="6629400" cy="270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7475"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 typeface="Wingdings 2" charset="2"/>
              <a:buNone/>
            </a:pPr>
            <a:r>
              <a:rPr lang="en-US" altLang="en-US" sz="2800" b="1"/>
              <a:t>“The Bible shows the way to go to heaven, not the way the heavens go</a:t>
            </a:r>
            <a:r>
              <a:rPr lang="en-US" altLang="en-US" sz="2800" b="1" smtClean="0"/>
              <a:t>.”</a:t>
            </a:r>
            <a:endParaRPr lang="en-US" altLang="en-US" sz="2800" b="1"/>
          </a:p>
          <a:p>
            <a:pPr algn="ctr" eaLnBrk="1" hangingPunct="1">
              <a:buFont typeface="Wingdings 2" charset="2"/>
              <a:buNone/>
            </a:pPr>
            <a:r>
              <a:rPr lang="en-US" altLang="en-US" sz="2800" b="1" dirty="0"/>
              <a:t>“The sun, with all those planets revolving around it and dependent on it, can still ripen a bunch of grapes as if it had nothing else in the universe to do.”</a:t>
            </a:r>
          </a:p>
          <a:p>
            <a:pPr algn="ctr" eaLnBrk="1" hangingPunct="1">
              <a:buFont typeface="Wingdings 2" charset="2"/>
              <a:buNone/>
            </a:pPr>
            <a:endParaRPr lang="en-US" altLang="en-US" sz="28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084262" y="5269706"/>
            <a:ext cx="6969125" cy="1109662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2" name="Laser_Gu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600" y="-37214"/>
            <a:ext cx="8686800" cy="5816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444444">
                  <a:alpha val="5882"/>
                </a:srgbClr>
              </a:clrFrom>
              <a:clrTo>
                <a:srgbClr val="444444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82828">
            <a:off x="6961156" y="4406716"/>
            <a:ext cx="1269665" cy="1269665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90700" y="914400"/>
            <a:ext cx="4038600" cy="28956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sz="2800" spc="-150" dirty="0" smtClean="0"/>
              <a:t>As explorers traveled around the world bringing new ideas and technology, people began to question the ideas of the ancient Greek and Roman scholars.</a:t>
            </a:r>
          </a:p>
          <a:p>
            <a:pPr eaLnBrk="1" hangingPunct="1">
              <a:defRPr/>
            </a:pPr>
            <a:endParaRPr lang="en-US" altLang="en-US" sz="2800" spc="-150" dirty="0" smtClean="0"/>
          </a:p>
          <a:p>
            <a:pPr eaLnBrk="1" hangingPunct="1">
              <a:defRPr/>
            </a:pPr>
            <a:endParaRPr lang="en-US" altLang="en-US" sz="2800" spc="-150" dirty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5562600"/>
            <a:ext cx="8483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" y="0"/>
            <a:ext cx="9194800" cy="6896100"/>
          </a:xfrm>
          <a:prstGeom prst="rect">
            <a:avLst/>
          </a:prstGeom>
        </p:spPr>
      </p:pic>
      <p:pic>
        <p:nvPicPr>
          <p:cNvPr id="19457" name="Picture 3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162800" cy="116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201" t="1774" r="11826" b="-1774"/>
          <a:stretch/>
        </p:blipFill>
        <p:spPr bwMode="auto">
          <a:xfrm rot="694422">
            <a:off x="4295727" y="3748075"/>
            <a:ext cx="3044761" cy="2871787"/>
          </a:xfrm>
          <a:prstGeom prst="ellipse">
            <a:avLst/>
          </a:prstGeom>
          <a:ln w="63500" cap="rnd">
            <a:solidFill>
              <a:schemeClr val="accent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14400" y="985851"/>
            <a:ext cx="6934200" cy="1603375"/>
          </a:xfrm>
          <a:prstGeom prst="rect">
            <a:avLst/>
          </a:prstGeom>
        </p:spPr>
        <p:txBody>
          <a:bodyPr/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sz="2400" spc="-150" dirty="0" smtClean="0"/>
              <a:t>The Scientific Revolution began with the publishing of the book, </a:t>
            </a:r>
            <a:r>
              <a:rPr lang="en-US" altLang="en-US" sz="2400" u="sng" spc="-150" dirty="0" smtClean="0"/>
              <a:t>On the Revolution of the Celestial Spheres</a:t>
            </a:r>
            <a:r>
              <a:rPr lang="en-US" altLang="en-US" sz="2400" i="1" spc="-150" dirty="0" smtClean="0"/>
              <a:t>,</a:t>
            </a:r>
            <a:r>
              <a:rPr lang="en-US" altLang="en-US" sz="2400" spc="-150" dirty="0" smtClean="0"/>
              <a:t> by Nicolas Copernicus.</a:t>
            </a:r>
          </a:p>
          <a:p>
            <a:pPr eaLnBrk="1" hangingPunct="1">
              <a:defRPr/>
            </a:pPr>
            <a:r>
              <a:rPr lang="en-US" altLang="en-US" sz="2400" spc="-150" dirty="0" smtClean="0"/>
              <a:t>Copernicus was the first to theorize the </a:t>
            </a:r>
            <a:r>
              <a:rPr lang="en-US" altLang="en-US" sz="2400" b="1" spc="-150" dirty="0" smtClean="0"/>
              <a:t>heliocentric</a:t>
            </a:r>
            <a:r>
              <a:rPr lang="en-US" altLang="en-US" sz="2400" spc="-150" dirty="0" smtClean="0"/>
              <a:t> theory - that the earth revolved around the sun.</a:t>
            </a:r>
            <a:endParaRPr lang="en-US" altLang="en-US" sz="2400" spc="-150" dirty="0"/>
          </a:p>
        </p:txBody>
      </p:sp>
    </p:spTree>
  </p:cSld>
  <p:clrMapOvr>
    <a:masterClrMapping/>
  </p:clrMapOvr>
  <p:transition spd="slow">
    <p:push dir="u"/>
    <p:sndAc>
      <p:stSnd>
        <p:snd r:embed="rId2" name="Laser_Gu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00" y="-1828800"/>
            <a:ext cx="9829800" cy="9132201"/>
          </a:xfrm>
          <a:prstGeom prst="rect">
            <a:avLst/>
          </a:prstGeom>
        </p:spPr>
      </p:pic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5638800" y="914400"/>
            <a:ext cx="2895600" cy="4876800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sz="2400" b="1" u="sng" spc="-150" dirty="0" err="1" smtClean="0"/>
              <a:t>Tycho</a:t>
            </a:r>
            <a:r>
              <a:rPr lang="en-US" altLang="en-US" sz="2400" b="1" u="sng" spc="-150" dirty="0" smtClean="0"/>
              <a:t> Brahe</a:t>
            </a:r>
            <a:r>
              <a:rPr lang="en-US" altLang="en-US" sz="2400" u="sng" spc="-150" dirty="0" smtClean="0"/>
              <a:t> </a:t>
            </a:r>
            <a:r>
              <a:rPr lang="en-US" altLang="en-US" sz="2400" spc="-150" dirty="0" smtClean="0"/>
              <a:t>was one of the first scientists to record the position of the stars.  He emphasized the idea of </a:t>
            </a:r>
            <a:r>
              <a:rPr lang="en-US" altLang="en-US" sz="2400" u="sng" spc="-150" dirty="0" smtClean="0"/>
              <a:t>careful</a:t>
            </a:r>
            <a:r>
              <a:rPr lang="en-US" altLang="en-US" sz="2400" spc="-150" dirty="0" smtClean="0"/>
              <a:t> </a:t>
            </a:r>
            <a:r>
              <a:rPr lang="en-US" altLang="en-US" sz="2400" u="sng" spc="-150" dirty="0" smtClean="0"/>
              <a:t>observation</a:t>
            </a:r>
            <a:r>
              <a:rPr lang="en-US" altLang="en-US" sz="2400" spc="-150" dirty="0" smtClean="0"/>
              <a:t> and data.</a:t>
            </a:r>
          </a:p>
          <a:p>
            <a:pPr eaLnBrk="1" hangingPunct="1">
              <a:defRPr/>
            </a:pPr>
            <a:r>
              <a:rPr lang="en-US" altLang="en-US" sz="2400" b="1" u="sng" spc="-150" dirty="0" smtClean="0"/>
              <a:t>Johannes Kepler</a:t>
            </a:r>
            <a:r>
              <a:rPr lang="en-US" altLang="en-US" sz="2400" u="sng" spc="-150" dirty="0" smtClean="0"/>
              <a:t> </a:t>
            </a:r>
            <a:r>
              <a:rPr lang="en-US" altLang="en-US" sz="2400" spc="-150" dirty="0" smtClean="0"/>
              <a:t>also made advances in astronomy by mapping the </a:t>
            </a:r>
            <a:r>
              <a:rPr lang="en-US" altLang="en-US" sz="2400" u="sng" spc="-150" dirty="0" smtClean="0"/>
              <a:t>orbits</a:t>
            </a:r>
            <a:r>
              <a:rPr lang="en-US" altLang="en-US" sz="2400" spc="-150" dirty="0" smtClean="0"/>
              <a:t> of planets.</a:t>
            </a:r>
          </a:p>
          <a:p>
            <a:pPr eaLnBrk="1" hangingPunct="1">
              <a:defRPr/>
            </a:pPr>
            <a:r>
              <a:rPr lang="en-US" altLang="en-US" sz="2400" spc="-150" dirty="0" smtClean="0"/>
              <a:t>Kepler stated that planets orbit in an </a:t>
            </a:r>
            <a:r>
              <a:rPr lang="en-US" altLang="en-US" sz="2400" i="1" u="sng" spc="-150" dirty="0" smtClean="0"/>
              <a:t>elliptical</a:t>
            </a:r>
            <a:r>
              <a:rPr lang="en-US" altLang="en-US" sz="2400" u="sng" spc="-150" dirty="0" smtClean="0"/>
              <a:t> shape</a:t>
            </a:r>
            <a:r>
              <a:rPr lang="en-US" altLang="en-US" sz="2400" spc="-150" dirty="0" smtClean="0"/>
              <a:t>, advancing on Copernicus’ initial theory.</a:t>
            </a:r>
            <a:endParaRPr lang="en-US" altLang="en-US" sz="2400" spc="-1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853" y="1371600"/>
            <a:ext cx="4419600" cy="4419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  <p:sndAc>
      <p:stSnd>
        <p:snd r:embed="rId2" name="Laser_Gu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-1524000"/>
            <a:ext cx="9829800" cy="9132201"/>
          </a:xfrm>
          <a:prstGeom prst="rect">
            <a:avLst/>
          </a:prstGeom>
        </p:spPr>
      </p:pic>
      <p:sp>
        <p:nvSpPr>
          <p:cNvPr id="7" name="Rectangle 8"/>
          <p:cNvSpPr txBox="1">
            <a:spLocks noChangeArrowheads="1"/>
          </p:cNvSpPr>
          <p:nvPr/>
        </p:nvSpPr>
        <p:spPr>
          <a:xfrm>
            <a:off x="304800" y="419099"/>
            <a:ext cx="4114800" cy="59436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400" b="1" u="sng" spc="-150" dirty="0" smtClean="0"/>
              <a:t>Galileo Galilei</a:t>
            </a:r>
            <a:r>
              <a:rPr lang="en-US" altLang="en-US" sz="2400" u="sng" spc="-150" dirty="0" smtClean="0"/>
              <a:t> </a:t>
            </a:r>
            <a:r>
              <a:rPr lang="en-US" altLang="en-US" sz="2400" spc="-150" dirty="0" smtClean="0"/>
              <a:t>was the first person to study the sky using a </a:t>
            </a:r>
            <a:r>
              <a:rPr lang="en-US" altLang="en-US" sz="2400" u="sng" spc="-150" dirty="0" smtClean="0"/>
              <a:t>telescope</a:t>
            </a:r>
            <a:r>
              <a:rPr lang="en-US" altLang="en-US" sz="2400" spc="-150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400" spc="-150" dirty="0" smtClean="0"/>
              <a:t>He discovered the craters and mountains on the moon as well as the moons orbiting Jupiter.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400" spc="-150" dirty="0" smtClean="0"/>
              <a:t>First scientist to routinely use experiments to test his theories.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400" spc="-150" dirty="0" smtClean="0"/>
              <a:t>Galileo’s teachings along with others conflicted with the Catholic Church.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400" spc="-150" dirty="0" smtClean="0"/>
              <a:t>Galileo was put on trial for </a:t>
            </a:r>
            <a:r>
              <a:rPr lang="en-US" altLang="en-US" sz="2400" u="sng" spc="-150" dirty="0" smtClean="0"/>
              <a:t>heresy</a:t>
            </a:r>
            <a:r>
              <a:rPr lang="en-US" altLang="en-US" sz="2400" spc="-150" dirty="0" smtClean="0"/>
              <a:t> and forced to take back his theories in fear of being tortured.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400" spc="-150" dirty="0" smtClean="0"/>
              <a:t>This clash helped spark more questioning about science and society.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2400" spc="-15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6959">
            <a:off x="5073010" y="1249272"/>
            <a:ext cx="3371577" cy="42832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9504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07297">
            <a:off x="783220" y="1582259"/>
            <a:ext cx="2301832" cy="36344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505200" y="1752600"/>
            <a:ext cx="4876800" cy="46056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Sir Isaac Newton </a:t>
            </a:r>
            <a:r>
              <a:rPr lang="en-US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was an English scientist who wrote the book, </a:t>
            </a:r>
            <a:r>
              <a:rPr lang="en-US" altLang="en-US" sz="24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Principa</a:t>
            </a:r>
            <a:r>
              <a:rPr lang="en-US" altLang="en-US" sz="2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Mathematica</a:t>
            </a:r>
            <a:r>
              <a:rPr lang="en-US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Newton invented </a:t>
            </a:r>
            <a:r>
              <a:rPr lang="en-US" altLang="en-US" sz="2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calculus</a:t>
            </a:r>
            <a:r>
              <a:rPr lang="en-US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Newton introduced the </a:t>
            </a:r>
            <a:r>
              <a:rPr lang="en-US" altLang="en-US" sz="2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law of gravity</a:t>
            </a:r>
            <a:r>
              <a:rPr lang="en-US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which stated that force attracts objects to one another.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Newton also created the </a:t>
            </a:r>
            <a:r>
              <a:rPr lang="en-US" altLang="en-US" sz="2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laws of motion </a:t>
            </a:r>
            <a:r>
              <a:rPr lang="en-US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which describes how objects move through space.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stated, “For every action there is an equal and opposite reaction.”</a:t>
            </a:r>
            <a:endParaRPr lang="en-US" alt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Laser_Gu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07145"/>
            <a:ext cx="8267700" cy="16129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560" y="2046626"/>
            <a:ext cx="4385930" cy="3460773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69018">
            <a:off x="6231425" y="427179"/>
            <a:ext cx="1600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535474" y="1720045"/>
            <a:ext cx="47244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During the Scientific Revolution new inventions led to new discoveries and theories.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</a:p>
          <a:p>
            <a:pPr eaLnBrk="1" hangingPunct="1"/>
            <a:r>
              <a:rPr lang="en-US" alt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Galileo invented the thermometer,  an instrument that measures temperature.</a:t>
            </a:r>
          </a:p>
          <a:p>
            <a:pPr eaLnBrk="1" hangingPunct="1">
              <a:buFontTx/>
              <a:buNone/>
            </a:pPr>
            <a:endParaRPr lang="en-US" alt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eaLnBrk="1" hangingPunct="1"/>
            <a:r>
              <a:rPr lang="en-US" alt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Torricelli invented the barometer, an instrument that measures air pressure (this helps predict the weather).</a:t>
            </a:r>
          </a:p>
          <a:p>
            <a:pPr eaLnBrk="1" hangingPunct="1"/>
            <a:endParaRPr lang="en-US" alt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Laser_Gu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9504"/>
            <a:ext cx="9144000" cy="6858000"/>
          </a:xfrm>
          <a:prstGeom prst="rect">
            <a:avLst/>
          </a:prstGeom>
        </p:spPr>
      </p:pic>
      <p:pic>
        <p:nvPicPr>
          <p:cNvPr id="9225" name="Picture 9" descr="http://www.cerebromente.org.br/n02/opiniao/descar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306" y="1623691"/>
            <a:ext cx="2959306" cy="35516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57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4753" y="1447800"/>
            <a:ext cx="7188200" cy="121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81400" y="2302016"/>
            <a:ext cx="5257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sz="2500" spc="-150" dirty="0" smtClean="0"/>
              <a:t>As the Scientific Revolution progressed, science became the center of knowledge.</a:t>
            </a:r>
          </a:p>
          <a:p>
            <a:pPr eaLnBrk="1" hangingPunct="1">
              <a:defRPr/>
            </a:pPr>
            <a:r>
              <a:rPr lang="en-US" altLang="en-US" sz="2500" b="1" spc="-150" dirty="0" smtClean="0"/>
              <a:t>Francis Bacon</a:t>
            </a:r>
            <a:r>
              <a:rPr lang="en-US" altLang="en-US" sz="2500" spc="-150" dirty="0" smtClean="0"/>
              <a:t> argued that science should be pursued systematically (step-by-step) to gain more knowledge.</a:t>
            </a:r>
          </a:p>
          <a:p>
            <a:pPr eaLnBrk="1" hangingPunct="1">
              <a:defRPr/>
            </a:pPr>
            <a:r>
              <a:rPr lang="en-US" altLang="en-US" sz="2500" b="1" spc="-150" dirty="0" smtClean="0"/>
              <a:t>Rene Descartes</a:t>
            </a:r>
            <a:r>
              <a:rPr lang="en-US" altLang="en-US" sz="2500" spc="-150" dirty="0" smtClean="0"/>
              <a:t> argued that nothing should be accepted as true unless proven.</a:t>
            </a:r>
          </a:p>
          <a:p>
            <a:pPr eaLnBrk="1" hangingPunct="1">
              <a:defRPr/>
            </a:pPr>
            <a:r>
              <a:rPr lang="en-US" altLang="en-US" sz="2500" b="1" spc="-150" dirty="0" smtClean="0"/>
              <a:t>Descartes</a:t>
            </a:r>
            <a:r>
              <a:rPr lang="en-US" altLang="en-US" sz="2500" spc="-150" dirty="0" smtClean="0"/>
              <a:t> claimed that knowledge began with doubt, not faith.</a:t>
            </a:r>
          </a:p>
          <a:p>
            <a:pPr eaLnBrk="1" hangingPunct="1">
              <a:defRPr/>
            </a:pPr>
            <a:endParaRPr lang="en-US" altLang="en-US" sz="2500" spc="-15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00" b="12500"/>
          <a:stretch/>
        </p:blipFill>
        <p:spPr>
          <a:xfrm>
            <a:off x="0" y="-2615"/>
            <a:ext cx="9144000" cy="6858000"/>
          </a:xfrm>
          <a:prstGeom prst="rect">
            <a:avLst/>
          </a:prstGeom>
        </p:spPr>
      </p:pic>
      <p:pic>
        <p:nvPicPr>
          <p:cNvPr id="25601" name="Picture 2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504265"/>
            <a:ext cx="82169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3400" y="1689100"/>
            <a:ext cx="8077200" cy="47117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sz="2800" b="1" spc="-150" dirty="0" smtClean="0"/>
              <a:t>The scientific method is a step-by-step method for conducting research.</a:t>
            </a:r>
          </a:p>
          <a:p>
            <a:pPr eaLnBrk="1" hangingPunct="1">
              <a:defRPr/>
            </a:pPr>
            <a:endParaRPr lang="en-US" altLang="en-US" sz="1600" b="1" spc="-150" dirty="0" smtClean="0"/>
          </a:p>
          <a:p>
            <a:pPr eaLnBrk="1" hangingPunct="1">
              <a:buFontTx/>
              <a:buNone/>
              <a:defRPr/>
            </a:pPr>
            <a:r>
              <a:rPr lang="en-US" altLang="en-US" sz="2800" b="1" spc="-150" dirty="0" smtClean="0"/>
              <a:t>1. Stating the problem.  Asking </a:t>
            </a:r>
            <a:r>
              <a:rPr lang="en-US" altLang="en-US" sz="2800" b="1" i="1" spc="-150" dirty="0" smtClean="0"/>
              <a:t>why?</a:t>
            </a:r>
            <a:endParaRPr lang="en-US" altLang="en-US" sz="2800" b="1" spc="-150" dirty="0" smtClean="0"/>
          </a:p>
          <a:p>
            <a:pPr eaLnBrk="1" hangingPunct="1">
              <a:buFontTx/>
              <a:buNone/>
              <a:defRPr/>
            </a:pPr>
            <a:r>
              <a:rPr lang="en-US" altLang="en-US" sz="2800" b="1" spc="-150" dirty="0" smtClean="0"/>
              <a:t>2. Collecting information.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800" b="1" spc="-150" dirty="0" smtClean="0"/>
              <a:t>3. Forming a hypothesis: an educated guess as to what may happen.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800" b="1" spc="-150" dirty="0" smtClean="0"/>
              <a:t>4. Testing the hypothesis.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800" b="1" spc="-150" dirty="0" smtClean="0"/>
              <a:t>5. Recording and analyzing data.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800" b="1" spc="-150" dirty="0" smtClean="0"/>
              <a:t>6. Creating conclusions on the research and data.</a:t>
            </a:r>
          </a:p>
          <a:p>
            <a:pPr eaLnBrk="1" hangingPunct="1">
              <a:buFontTx/>
              <a:buNone/>
              <a:defRPr/>
            </a:pPr>
            <a:endParaRPr lang="en-US" altLang="en-US" sz="2800" b="1" spc="-150" dirty="0"/>
          </a:p>
        </p:txBody>
      </p:sp>
    </p:spTree>
  </p:cSld>
  <p:clrMapOvr>
    <a:masterClrMapping/>
  </p:clrMapOvr>
  <p:transition spd="slow">
    <p:push dir="u"/>
    <p:sndAc>
      <p:stSnd>
        <p:snd r:embed="rId2" name="Creature_Distortion_White_Noi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</TotalTime>
  <Words>575</Words>
  <Application>Microsoft Office PowerPoint</Application>
  <PresentationFormat>On-screen Show (4:3)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Bebas</vt:lpstr>
      <vt:lpstr>Calibri</vt:lpstr>
      <vt:lpstr>Calibri Light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Scientific Revolution</dc:title>
  <dc:creator>Maritza</dc:creator>
  <cp:lastModifiedBy>Fusek, William G.</cp:lastModifiedBy>
  <cp:revision>68</cp:revision>
  <dcterms:created xsi:type="dcterms:W3CDTF">2007-05-25T02:12:42Z</dcterms:created>
  <dcterms:modified xsi:type="dcterms:W3CDTF">2019-09-27T14:08:37Z</dcterms:modified>
</cp:coreProperties>
</file>