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6" r:id="rId7"/>
    <p:sldId id="271" r:id="rId8"/>
    <p:sldId id="258" r:id="rId9"/>
    <p:sldId id="270" r:id="rId10"/>
    <p:sldId id="275" r:id="rId11"/>
    <p:sldId id="284" r:id="rId12"/>
    <p:sldId id="263" r:id="rId13"/>
    <p:sldId id="265" r:id="rId14"/>
    <p:sldId id="286" r:id="rId15"/>
    <p:sldId id="262" r:id="rId16"/>
    <p:sldId id="264" r:id="rId17"/>
    <p:sldId id="285" r:id="rId18"/>
    <p:sldId id="267" r:id="rId19"/>
    <p:sldId id="268" r:id="rId20"/>
    <p:sldId id="269" r:id="rId21"/>
    <p:sldId id="274" r:id="rId22"/>
    <p:sldId id="277" r:id="rId23"/>
    <p:sldId id="281" r:id="rId24"/>
    <p:sldId id="283" r:id="rId25"/>
    <p:sldId id="287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Renaissance and the Reformation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697" y="5081451"/>
            <a:ext cx="2867025" cy="15906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524" y="2455067"/>
            <a:ext cx="3209483" cy="2395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994" y="588498"/>
            <a:ext cx="25241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588498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The people in Renaissance art were more realistic and life-like.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10237"/>
            <a:ext cx="207509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471" y="4040542"/>
            <a:ext cx="2538577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339" y="4671191"/>
            <a:ext cx="2486025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560" y="509599"/>
            <a:ext cx="1849821" cy="21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6" y="68733"/>
            <a:ext cx="2323961" cy="1751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Perspective </a:t>
            </a:r>
            <a:r>
              <a:rPr lang="en-US" sz="4400" dirty="0"/>
              <a:t>was a popular art method used during the Renaissance that showed a 3-d scene on a flat surface, in order to make the painting realistic.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30"/>
            <a:ext cx="2266950" cy="19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002" y="4997669"/>
            <a:ext cx="2129495" cy="2094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33" y="18912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/>
              <a:t>In Europe, a long term effect of the invention of the printing press was that </a:t>
            </a:r>
            <a:r>
              <a:rPr lang="en-US" sz="5400" dirty="0" smtClean="0"/>
              <a:t>the </a:t>
            </a:r>
            <a:r>
              <a:rPr lang="en-US" sz="5400" dirty="0"/>
              <a:t>literacy rates </a:t>
            </a:r>
            <a:r>
              <a:rPr lang="en-US" sz="5400" dirty="0" smtClean="0"/>
              <a:t>increased…</a:t>
            </a:r>
            <a:r>
              <a:rPr lang="en-US" sz="5400" dirty="0"/>
              <a:t> The Bible </a:t>
            </a:r>
            <a:r>
              <a:rPr lang="en-US" sz="5400" dirty="0" smtClean="0"/>
              <a:t>was the most popular book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254" y="183937"/>
            <a:ext cx="276225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926" y="238813"/>
            <a:ext cx="2533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Increasing numbers of people learned to read during the Renaissance </a:t>
            </a:r>
            <a:r>
              <a:rPr lang="en-US" sz="4000" dirty="0" smtClean="0"/>
              <a:t>because </a:t>
            </a:r>
            <a:r>
              <a:rPr lang="en-US" sz="4000" dirty="0"/>
              <a:t>printed books became more available and cheaper to buy.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7" y="238813"/>
            <a:ext cx="240030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386" y="101142"/>
            <a:ext cx="26289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616" y="4911060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623" y="1019863"/>
            <a:ext cx="284797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Machiavelli wrote a book called the Prince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628" y="404407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9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Leaders should do whatever is necessary to achieve their </a:t>
            </a:r>
            <a:r>
              <a:rPr lang="en-US" sz="4400" dirty="0" smtClean="0"/>
              <a:t>goals was an idea </a:t>
            </a:r>
            <a:r>
              <a:rPr lang="en-US" sz="4400" dirty="0"/>
              <a:t>about leadership </a:t>
            </a:r>
            <a:r>
              <a:rPr lang="en-US" sz="4400" dirty="0" smtClean="0"/>
              <a:t>that Machiavelli would agree with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395" y="441112"/>
            <a:ext cx="285750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4882272"/>
            <a:ext cx="285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Machiavelli's opinion of mankind and human </a:t>
            </a:r>
            <a:r>
              <a:rPr lang="en-US" sz="4400" dirty="0" smtClean="0"/>
              <a:t>nature was that </a:t>
            </a:r>
            <a:r>
              <a:rPr lang="en-US" sz="4400" dirty="0"/>
              <a:t>It is better to be feared than to be loved.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43" y="1"/>
            <a:ext cx="6263836" cy="22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Reformation 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141" y="181663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777" y="3017521"/>
            <a:ext cx="3470938" cy="23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80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406" y="295963"/>
            <a:ext cx="20193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/>
              <a:t>An official church pardon that relieved Catholics from punishment for </a:t>
            </a:r>
            <a:r>
              <a:rPr lang="en-US" sz="5400" dirty="0" smtClean="0"/>
              <a:t>sins is called an indulgence….Luther complained about it in his 95 Thesis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580" y="164887"/>
            <a:ext cx="27432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664" y="5006310"/>
            <a:ext cx="17716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A Christian who separated from the Catholic Church during the </a:t>
            </a:r>
            <a:r>
              <a:rPr lang="en-US" sz="5400" dirty="0" smtClean="0"/>
              <a:t>Reformation was called a </a:t>
            </a:r>
            <a:r>
              <a:rPr lang="en-US" sz="5400" dirty="0"/>
              <a:t>Protestant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90" y="57837"/>
            <a:ext cx="2352675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968" y="241081"/>
            <a:ext cx="17907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4800" dirty="0" smtClean="0"/>
              <a:t>The </a:t>
            </a:r>
            <a:r>
              <a:rPr lang="en-US" sz="4800" dirty="0"/>
              <a:t>Bubonic </a:t>
            </a:r>
            <a:r>
              <a:rPr lang="en-US" sz="4800" dirty="0" smtClean="0"/>
              <a:t>Plague led </a:t>
            </a:r>
            <a:r>
              <a:rPr lang="en-US" sz="4800" dirty="0"/>
              <a:t>to a period of rebirth, called the Renaissance.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81" y="4570357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595" y="132313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88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895" y="4671653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Holding religious beliefs that contradict (go against) the teachings of the </a:t>
            </a:r>
            <a:r>
              <a:rPr lang="en-US" sz="4800" dirty="0" smtClean="0"/>
              <a:t>Church is called </a:t>
            </a:r>
            <a:r>
              <a:rPr lang="en-US" sz="4800" dirty="0"/>
              <a:t>heresy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38"/>
            <a:ext cx="4601890" cy="1962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802" y="46038"/>
            <a:ext cx="3182286" cy="2177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546" y="4697746"/>
            <a:ext cx="3277586" cy="19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Protestant Reformation and the European </a:t>
            </a:r>
            <a:r>
              <a:rPr lang="en-US" sz="5400" dirty="0" smtClean="0"/>
              <a:t>Renaissance </a:t>
            </a:r>
            <a:r>
              <a:rPr lang="en-US" sz="5400" dirty="0"/>
              <a:t>both encouraged people to question tradition.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325"/>
            <a:ext cx="283845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73" y="-15325"/>
            <a:ext cx="229552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461" y="137075"/>
            <a:ext cx="17430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260" y="4910847"/>
            <a:ext cx="26384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official punishment for Martin Luther after he spoke out against the Catholic </a:t>
            </a:r>
            <a:r>
              <a:rPr lang="en-US" sz="4400" dirty="0" smtClean="0"/>
              <a:t>Church </a:t>
            </a:r>
            <a:r>
              <a:rPr lang="en-US" sz="4400" dirty="0"/>
              <a:t>was </a:t>
            </a:r>
            <a:r>
              <a:rPr lang="en-US" sz="4400" dirty="0" smtClean="0"/>
              <a:t>excommunication </a:t>
            </a:r>
            <a:r>
              <a:rPr lang="en-US" sz="4400" dirty="0"/>
              <a:t>from the Church.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483974"/>
            <a:ext cx="28575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748" y="174412"/>
            <a:ext cx="27622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A major </a:t>
            </a:r>
            <a:r>
              <a:rPr lang="en-US" sz="5400" dirty="0"/>
              <a:t>result of the Reformation in </a:t>
            </a:r>
            <a:r>
              <a:rPr lang="en-US" sz="5400" dirty="0" smtClean="0"/>
              <a:t>Europe a </a:t>
            </a:r>
            <a:r>
              <a:rPr lang="en-US" sz="5400" dirty="0"/>
              <a:t>split between Catholics and Protestants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807" y="212512"/>
            <a:ext cx="25050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74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John </a:t>
            </a:r>
            <a:r>
              <a:rPr lang="en-US" sz="4800" dirty="0" smtClean="0"/>
              <a:t>Calvin </a:t>
            </a:r>
            <a:r>
              <a:rPr lang="en-US" sz="4800" dirty="0"/>
              <a:t>taught his followers the idea of predestination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45" y="0"/>
            <a:ext cx="226695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188" y="219763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591" y="5053722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13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Martin Luther believed the key to salvation was faith in God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8"/>
            <a:ext cx="2466975" cy="1977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25" y="5314950"/>
            <a:ext cx="296227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129" y="492037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82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Because of the Protestant Reformation,  new </a:t>
            </a:r>
            <a:r>
              <a:rPr lang="en-US" sz="4400" dirty="0"/>
              <a:t>faiths and branches of </a:t>
            </a:r>
            <a:r>
              <a:rPr lang="en-US" sz="4400" dirty="0" smtClean="0"/>
              <a:t>Christianity were created.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85" y="0"/>
            <a:ext cx="3943215" cy="269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937" y="3944982"/>
            <a:ext cx="3061063" cy="2913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50" y="4911741"/>
            <a:ext cx="4010297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01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An immediate </a:t>
            </a:r>
            <a:r>
              <a:rPr lang="en-US" sz="4800" dirty="0"/>
              <a:t>effect of the Reformation in Western Europe </a:t>
            </a:r>
            <a:r>
              <a:rPr lang="en-US" sz="4800" dirty="0" smtClean="0"/>
              <a:t>was a </a:t>
            </a:r>
            <a:r>
              <a:rPr lang="en-US" sz="4800" dirty="0"/>
              <a:t>decline in religious unity and the power of the Roman Catholic Church.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64" y="37063"/>
            <a:ext cx="25527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098" y="37063"/>
            <a:ext cx="30194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05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Henry VIII create the Church of England </a:t>
            </a:r>
            <a:r>
              <a:rPr lang="en-US" sz="5400" dirty="0" smtClean="0"/>
              <a:t>in </a:t>
            </a:r>
            <a:r>
              <a:rPr lang="en-US" sz="5400" dirty="0"/>
              <a:t>order to divorce Catherine of Aragon and marry Anne Boleyn.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856" y="160888"/>
            <a:ext cx="296227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364" y="49872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8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0"/>
            <a:ext cx="10571998" cy="970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5200" dirty="0"/>
              <a:t>The term "Renaissance" </a:t>
            </a:r>
            <a:r>
              <a:rPr lang="en-US" sz="5200" dirty="0" smtClean="0"/>
              <a:t>means </a:t>
            </a:r>
            <a:r>
              <a:rPr lang="en-US" sz="5200" dirty="0"/>
              <a:t>Rebirth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924" y="191187"/>
            <a:ext cx="280987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24" y="6557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European society during the Renaissance differed from society during the Middle Ages in that during the Renaissance </a:t>
            </a:r>
            <a:r>
              <a:rPr lang="en-US" sz="4000" dirty="0" smtClean="0"/>
              <a:t>the </a:t>
            </a:r>
            <a:r>
              <a:rPr lang="en-US" sz="4000" dirty="0"/>
              <a:t>emphasis on a human's self-worth increased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2628900" cy="1939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575" y="-1"/>
            <a:ext cx="2638425" cy="19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Italian </a:t>
            </a:r>
            <a:r>
              <a:rPr lang="en-US" sz="4000" dirty="0" smtClean="0"/>
              <a:t>city-states, </a:t>
            </a:r>
            <a:r>
              <a:rPr lang="en-US" sz="4000" dirty="0"/>
              <a:t>especially in the north, were wealthy centers of </a:t>
            </a:r>
            <a:r>
              <a:rPr lang="en-US" sz="4000" dirty="0" smtClean="0"/>
              <a:t>trade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963" y="638863"/>
            <a:ext cx="1933575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03" y="4771203"/>
            <a:ext cx="2533650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187" y="4771203"/>
            <a:ext cx="15049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 patron is </a:t>
            </a:r>
            <a:r>
              <a:rPr lang="en-US" sz="4800" dirty="0"/>
              <a:t>a person who supports the 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08" y="661198"/>
            <a:ext cx="2847975" cy="25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The Medici Family were well-known bankers and were very important to the Renaissance </a:t>
            </a:r>
            <a:r>
              <a:rPr lang="en-US" sz="4400" dirty="0" smtClean="0"/>
              <a:t>because </a:t>
            </a:r>
            <a:r>
              <a:rPr lang="en-US" sz="4400" dirty="0"/>
              <a:t>they were patrons to many famous Renaissance artists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89" y="81176"/>
            <a:ext cx="230505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1" y="152446"/>
            <a:ext cx="2847975" cy="158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725" y="67363"/>
            <a:ext cx="2581275" cy="1819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637" y="4720347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8"/>
            <a:ext cx="2466975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The Mona Lisa and The Last Supper were two famous paintings </a:t>
            </a:r>
            <a:r>
              <a:rPr lang="en-US" sz="5400" dirty="0" smtClean="0"/>
              <a:t>by </a:t>
            </a:r>
            <a:r>
              <a:rPr lang="en-US" sz="5400" dirty="0"/>
              <a:t>Leonardo da </a:t>
            </a:r>
            <a:r>
              <a:rPr lang="en-US" sz="5400" dirty="0" smtClean="0"/>
              <a:t>Vinci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198" y="184150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142" y="5063247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Michelangelo sculpted </a:t>
            </a:r>
            <a:r>
              <a:rPr lang="en-US" sz="5400" dirty="0"/>
              <a:t>David and also painted the ceiling of the Sistine Chapel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580" y="4453647"/>
            <a:ext cx="165735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0"/>
            <a:ext cx="165735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41103" cy="229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939" y="0"/>
            <a:ext cx="16573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4222</TotalTime>
  <Words>440</Words>
  <Application>Microsoft Office PowerPoint</Application>
  <PresentationFormat>Widescreen</PresentationFormat>
  <Paragraphs>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Century Gothic</vt:lpstr>
      <vt:lpstr>Wingdings 2</vt:lpstr>
      <vt:lpstr>Quotable</vt:lpstr>
      <vt:lpstr>Renaissance and the Reformation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14</cp:revision>
  <dcterms:created xsi:type="dcterms:W3CDTF">2019-04-30T15:08:51Z</dcterms:created>
  <dcterms:modified xsi:type="dcterms:W3CDTF">2020-09-21T12:56:23Z</dcterms:modified>
</cp:coreProperties>
</file>