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1" r:id="rId4"/>
    <p:sldId id="257" r:id="rId5"/>
    <p:sldId id="266" r:id="rId6"/>
    <p:sldId id="259" r:id="rId7"/>
    <p:sldId id="258" r:id="rId8"/>
    <p:sldId id="267" r:id="rId9"/>
    <p:sldId id="268" r:id="rId10"/>
    <p:sldId id="286" r:id="rId11"/>
    <p:sldId id="262" r:id="rId12"/>
    <p:sldId id="269" r:id="rId13"/>
    <p:sldId id="270" r:id="rId14"/>
    <p:sldId id="272" r:id="rId15"/>
    <p:sldId id="263" r:id="rId16"/>
    <p:sldId id="28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0" r:id="rId25"/>
    <p:sldId id="280" r:id="rId26"/>
    <p:sldId id="282" r:id="rId27"/>
    <p:sldId id="283" r:id="rId28"/>
    <p:sldId id="264" r:id="rId29"/>
    <p:sldId id="281" r:id="rId30"/>
    <p:sldId id="284" r:id="rId31"/>
    <p:sldId id="27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Dictators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77" y="606827"/>
            <a:ext cx="230505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86" y="445854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</a:t>
            </a:r>
            <a:r>
              <a:rPr lang="en-US" sz="4400" dirty="0" smtClean="0"/>
              <a:t>ncouraging </a:t>
            </a:r>
            <a:r>
              <a:rPr lang="en-US" sz="4400" dirty="0"/>
              <a:t>rapid </a:t>
            </a:r>
            <a:r>
              <a:rPr lang="en-US" sz="4400" dirty="0" smtClean="0"/>
              <a:t>industrialization </a:t>
            </a:r>
            <a:r>
              <a:rPr lang="en-US" sz="4400" dirty="0"/>
              <a:t>was the major goal of Joseph Stalin's five-year plans in the Soviet Union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8" y="210639"/>
            <a:ext cx="23526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235" y="224979"/>
            <a:ext cx="280035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494" y="3182167"/>
            <a:ext cx="1752600" cy="260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427" y="224979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5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After World War I, Japan attempted to solve some of its economic problems </a:t>
            </a:r>
            <a:r>
              <a:rPr lang="en-US" sz="4400" dirty="0" smtClean="0"/>
              <a:t>by </a:t>
            </a:r>
            <a:r>
              <a:rPr lang="en-US" sz="4400" dirty="0"/>
              <a:t>e</a:t>
            </a:r>
            <a:r>
              <a:rPr lang="en-US" sz="4400" dirty="0" smtClean="0"/>
              <a:t>xpanding </a:t>
            </a:r>
            <a:r>
              <a:rPr lang="en-US" sz="4400" dirty="0"/>
              <a:t>its influence in Asia.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6" y="177407"/>
            <a:ext cx="24765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972" y="3085095"/>
            <a:ext cx="191452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381" y="0"/>
            <a:ext cx="202882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057" y="177407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Stalin's "Great Purge" and reforms, from 1934 to </a:t>
            </a:r>
            <a:r>
              <a:rPr lang="en-US" sz="4800" dirty="0" smtClean="0"/>
              <a:t>1939 </a:t>
            </a:r>
            <a:r>
              <a:rPr lang="en-US" sz="4800" dirty="0"/>
              <a:t>brought about the death of millions of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469" y="172618"/>
            <a:ext cx="259080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4" y="291680"/>
            <a:ext cx="299085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056" y="3741038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4400" dirty="0" smtClean="0"/>
              <a:t>Fascist leaders </a:t>
            </a:r>
            <a:r>
              <a:rPr lang="en-US" sz="4400" dirty="0"/>
              <a:t>in the 1920s and 1930s, gained popular </a:t>
            </a:r>
            <a:r>
              <a:rPr lang="en-US" sz="4400" dirty="0" smtClean="0"/>
              <a:t>support </a:t>
            </a:r>
            <a:r>
              <a:rPr lang="en-US" sz="4400" dirty="0"/>
              <a:t>appealing to national pride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2" y="25355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31" y="19166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707" y="4323261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Italian Fascist and the German Nazis gained power partly because </a:t>
            </a:r>
            <a:r>
              <a:rPr lang="en-US" sz="4400" dirty="0" smtClean="0"/>
              <a:t>they </a:t>
            </a:r>
            <a:r>
              <a:rPr lang="en-US" sz="4400" dirty="0"/>
              <a:t>used terror tactics against political opponents.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2" y="0"/>
            <a:ext cx="207645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2" y="334543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186" y="300037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169" y="138112"/>
            <a:ext cx="2381250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2654" y="4379323"/>
            <a:ext cx="2209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Totalitarianism and dictatorship mean the same thing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161" y="310757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305" y="31075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8" y="272656"/>
            <a:ext cx="25717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18" y="3942398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286" y="3975735"/>
            <a:ext cx="2828925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5529" y="340926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 </a:t>
            </a:r>
            <a:r>
              <a:rPr lang="en-US" sz="4400" b="1" dirty="0"/>
              <a:t>Great Depression</a:t>
            </a:r>
            <a:r>
              <a:rPr lang="en-US" sz="4400" dirty="0"/>
              <a:t> lasted from 1929 to 1939, and was the worst economic downturn in the history of the industrialized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495" y="272657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03" y="16788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303" y="438548"/>
            <a:ext cx="25717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244" y="2177710"/>
            <a:ext cx="235577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took control </a:t>
            </a:r>
            <a:r>
              <a:rPr lang="en-US" sz="2400" dirty="0"/>
              <a:t>in Germany in large part because of the conditions in post-war Germany created by Treaty of Versailles. </a:t>
            </a:r>
          </a:p>
          <a:p>
            <a:r>
              <a:rPr lang="en-US" sz="2400" dirty="0" smtClean="0"/>
              <a:t>ordered </a:t>
            </a:r>
            <a:r>
              <a:rPr lang="en-US" sz="2400" dirty="0"/>
              <a:t>the mass executions of millions of Jews in his "Final Solution."</a:t>
            </a:r>
          </a:p>
          <a:p>
            <a:r>
              <a:rPr lang="en-US" sz="2400" dirty="0" smtClean="0"/>
              <a:t>committed </a:t>
            </a:r>
            <a:r>
              <a:rPr lang="en-US" sz="2400" dirty="0"/>
              <a:t>suicide in a Berlin bunker before the Allies could capture him.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3" y="191668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711" y="191668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818" y="4558885"/>
            <a:ext cx="2324100" cy="15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Hitler used German resentment toward the Treaty of Versailles to gain power.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396482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37" y="596507"/>
            <a:ext cx="374332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753" y="3741038"/>
            <a:ext cx="20955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004" y="384169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2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</a:t>
            </a:r>
            <a:r>
              <a:rPr lang="en-US" sz="4400" dirty="0" smtClean="0"/>
              <a:t>nder </a:t>
            </a:r>
            <a:r>
              <a:rPr lang="en-US" sz="4400" dirty="0"/>
              <a:t>Adolf Hitler and the Soviet Union under Josef </a:t>
            </a:r>
            <a:r>
              <a:rPr lang="en-US" sz="4400" dirty="0" smtClean="0"/>
              <a:t>Stalin the </a:t>
            </a:r>
            <a:r>
              <a:rPr lang="en-US" sz="4400" dirty="0"/>
              <a:t>governmental </a:t>
            </a:r>
            <a:r>
              <a:rPr lang="en-US" sz="4400" dirty="0" smtClean="0"/>
              <a:t>controlled </a:t>
            </a:r>
            <a:r>
              <a:rPr lang="en-US" sz="4400" dirty="0"/>
              <a:t>of the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01"/>
            <a:ext cx="2476500" cy="2253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894" y="131064"/>
            <a:ext cx="310515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231" y="3741038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603" y="4311288"/>
            <a:ext cx="244792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308" y="19865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3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imperialist policies adopted by Japan following World War I focused </a:t>
            </a:r>
            <a:r>
              <a:rPr lang="en-US" sz="4000" dirty="0" smtClean="0"/>
              <a:t>on </a:t>
            </a:r>
            <a:r>
              <a:rPr lang="en-US" sz="4000" dirty="0"/>
              <a:t>a</a:t>
            </a:r>
            <a:r>
              <a:rPr lang="en-US" sz="4000" dirty="0" smtClean="0"/>
              <a:t>cquiring </a:t>
            </a:r>
            <a:r>
              <a:rPr lang="en-US" sz="4000" dirty="0"/>
              <a:t>markets for its oil industry.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958" y="206226"/>
            <a:ext cx="2733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45" y="590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59" y="520254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7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W</a:t>
            </a:r>
            <a:r>
              <a:rPr lang="en-US" sz="5400" dirty="0" smtClean="0"/>
              <a:t>orsening </a:t>
            </a:r>
            <a:r>
              <a:rPr lang="en-US" sz="5400" dirty="0"/>
              <a:t>economic </a:t>
            </a:r>
            <a:r>
              <a:rPr lang="en-US" sz="5400" dirty="0" smtClean="0"/>
              <a:t>conditions contributed to </a:t>
            </a:r>
            <a:r>
              <a:rPr lang="en-US" sz="5400" dirty="0"/>
              <a:t>the rise of totalitarian governments in Europe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" y="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0"/>
            <a:ext cx="3086100" cy="147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652" y="167882"/>
            <a:ext cx="482019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</a:t>
            </a:r>
            <a:r>
              <a:rPr lang="en-US" sz="4800" dirty="0" smtClean="0"/>
              <a:t>ational </a:t>
            </a:r>
            <a:r>
              <a:rPr lang="en-US" sz="4800" dirty="0"/>
              <a:t>and racial </a:t>
            </a:r>
            <a:r>
              <a:rPr lang="en-US" sz="4800" dirty="0" smtClean="0"/>
              <a:t>supremacy were used by the  </a:t>
            </a:r>
            <a:r>
              <a:rPr lang="en-US" sz="4800" dirty="0"/>
              <a:t>Nazis in Germany and Fascists in Italy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101" y="52786"/>
            <a:ext cx="1790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1952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22" y="316771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5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People may be willing to sacrifice liberty if economic security is promised.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16" y="120204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4137795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583" y="1907438"/>
            <a:ext cx="9291215" cy="10492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 characteristic that was </a:t>
            </a:r>
            <a:r>
              <a:rPr lang="en-US" sz="4400" dirty="0"/>
              <a:t>common to Fascist Italy, Nazi Germany, and Communist </a:t>
            </a:r>
            <a:r>
              <a:rPr lang="en-US" sz="4400" dirty="0" smtClean="0"/>
              <a:t>Russia was a one-party </a:t>
            </a:r>
            <a:r>
              <a:rPr lang="en-US" sz="4400" dirty="0"/>
              <a:t>system that denied basic human rights</a:t>
            </a:r>
          </a:p>
        </p:txBody>
      </p:sp>
      <p:pic>
        <p:nvPicPr>
          <p:cNvPr id="4098" name="Picture 2" descr="Image result for one part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673" y="77394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573" y="3453217"/>
            <a:ext cx="252332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0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Fascism in Europe, during the 1920's and 1930's, is best described </a:t>
            </a:r>
            <a:r>
              <a:rPr lang="en-US" sz="4000" dirty="0" smtClean="0"/>
              <a:t>as </a:t>
            </a:r>
            <a:r>
              <a:rPr lang="en-US" sz="4000" dirty="0"/>
              <a:t>a</a:t>
            </a:r>
            <a:r>
              <a:rPr lang="en-US" sz="4000" dirty="0" smtClean="0"/>
              <a:t> </a:t>
            </a:r>
            <a:r>
              <a:rPr lang="en-US" sz="4000" dirty="0"/>
              <a:t>form of totalitarianism that glorified the state above the individual.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152400"/>
            <a:ext cx="3800475" cy="202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5000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4769"/>
            <a:ext cx="2388425" cy="2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19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evere </a:t>
            </a:r>
            <a:r>
              <a:rPr lang="en-US" sz="4000" dirty="0"/>
              <a:t>inflation, high unemployment, and fear of communism all contributed to </a:t>
            </a:r>
            <a:r>
              <a:rPr lang="en-US" sz="4000" dirty="0" smtClean="0"/>
              <a:t>the </a:t>
            </a:r>
            <a:r>
              <a:rPr lang="en-US" sz="4000" dirty="0"/>
              <a:t>rise of Fascist governments in Italy, Germany, and Spain.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943" y="0"/>
            <a:ext cx="1984057" cy="218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" y="0"/>
            <a:ext cx="2531745" cy="2079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74" y="0"/>
            <a:ext cx="4067175" cy="2185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640" y="2799968"/>
            <a:ext cx="2118360" cy="1882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955" y="5022057"/>
            <a:ext cx="2646045" cy="18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2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Fascism says that the government is </a:t>
            </a:r>
            <a:r>
              <a:rPr lang="en-US" sz="4400" dirty="0"/>
              <a:t>more important than the individuals within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47" y="2959417"/>
            <a:ext cx="202882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25115" cy="1945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666" y="0"/>
            <a:ext cx="2773680" cy="220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759" y="0"/>
            <a:ext cx="4524375" cy="22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3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of violence and terror</a:t>
            </a:r>
          </a:p>
          <a:p>
            <a:endParaRPr lang="en-US" sz="2400" dirty="0"/>
          </a:p>
          <a:p>
            <a:r>
              <a:rPr lang="en-US" sz="2400" dirty="0" smtClean="0"/>
              <a:t> censorship and government </a:t>
            </a:r>
            <a:r>
              <a:rPr lang="en-US" sz="2400" dirty="0" smtClean="0"/>
              <a:t>control </a:t>
            </a:r>
            <a:r>
              <a:rPr lang="en-US" sz="2400" dirty="0" smtClean="0"/>
              <a:t>of news</a:t>
            </a:r>
          </a:p>
          <a:p>
            <a:endParaRPr lang="en-US" sz="2400" dirty="0"/>
          </a:p>
          <a:p>
            <a:r>
              <a:rPr lang="en-US" sz="2400" dirty="0" smtClean="0"/>
              <a:t>Bind loyalty to a leader</a:t>
            </a:r>
          </a:p>
          <a:p>
            <a:r>
              <a:rPr lang="en-US" sz="2400" dirty="0" smtClean="0"/>
              <a:t>Extreme nationalism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0" y="0"/>
            <a:ext cx="400050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4037595"/>
            <a:ext cx="4514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37160"/>
            <a:ext cx="4130040" cy="2015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Nazi programs and policies of the early 1930's appealed to many people in </a:t>
            </a:r>
            <a:r>
              <a:rPr lang="en-US" sz="4000" dirty="0" smtClean="0"/>
              <a:t>Germany because </a:t>
            </a:r>
            <a:r>
              <a:rPr lang="en-US" sz="4000" dirty="0"/>
              <a:t>people were frustrated with their current economic and political situation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1"/>
            <a:ext cx="3562350" cy="215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794" y="3566160"/>
            <a:ext cx="1344899" cy="2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69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olitical </a:t>
            </a:r>
            <a:r>
              <a:rPr lang="en-US" sz="4800" dirty="0"/>
              <a:t>and economic </a:t>
            </a:r>
            <a:r>
              <a:rPr lang="en-US" sz="4800" dirty="0" smtClean="0"/>
              <a:t>instability g</a:t>
            </a:r>
            <a:r>
              <a:rPr lang="en-US" sz="4800" b="1" dirty="0" smtClean="0"/>
              <a:t>ave </a:t>
            </a:r>
            <a:r>
              <a:rPr lang="en-US" sz="4800" b="1" dirty="0"/>
              <a:t>rise to Nazi power in Germany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654" y="0"/>
            <a:ext cx="3314700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79" y="3741038"/>
            <a:ext cx="3533775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" y="1"/>
            <a:ext cx="374332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Censorship, mass arrests, and a secret police force are most characteristic </a:t>
            </a:r>
            <a:r>
              <a:rPr lang="en-US" sz="4400" dirty="0" smtClean="0"/>
              <a:t>of </a:t>
            </a:r>
            <a:r>
              <a:rPr lang="en-US" sz="4400" dirty="0"/>
              <a:t>totalitarian regimes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9" y="367907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23" y="125019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452344"/>
            <a:ext cx="1619794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679" y="402635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15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person who rules a country with total authority and often in a cruel or brutal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170" y="3981450"/>
            <a:ext cx="386715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217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1498"/>
            <a:ext cx="4276725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0" y="0"/>
            <a:ext cx="4998720" cy="2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3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30480"/>
            <a:ext cx="4514850" cy="222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German military power should be permanently </a:t>
            </a:r>
            <a:r>
              <a:rPr lang="en-US" sz="4400" dirty="0" smtClean="0"/>
              <a:t>restricted was the idea shared </a:t>
            </a:r>
            <a:r>
              <a:rPr lang="en-US" sz="4400" dirty="0"/>
              <a:t>by both Britain and France at the Paris Peace Conference</a:t>
            </a:r>
          </a:p>
        </p:txBody>
      </p:sp>
      <p:pic>
        <p:nvPicPr>
          <p:cNvPr id="3073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HTMLOptio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62200" cy="22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131" y="1"/>
            <a:ext cx="2981325" cy="2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the 1920's and 1930's, the rise of totalitarian governments in Germany, Italy, and the Soviet Union was largely the result </a:t>
            </a:r>
            <a:r>
              <a:rPr lang="en-US" sz="3200" dirty="0" smtClean="0"/>
              <a:t>of </a:t>
            </a:r>
            <a:r>
              <a:rPr lang="en-US" sz="3200" dirty="0"/>
              <a:t>s</a:t>
            </a:r>
            <a:r>
              <a:rPr lang="en-US" sz="3200" dirty="0" smtClean="0"/>
              <a:t>evere </a:t>
            </a:r>
            <a:r>
              <a:rPr lang="en-US" sz="3200" dirty="0"/>
              <a:t>economic and social problems that arose in Europe after World War 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4" y="72632"/>
            <a:ext cx="23526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411" y="197576"/>
            <a:ext cx="2352675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520" y="16788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988" y="4635138"/>
            <a:ext cx="3743325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738" y="321401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Fascist Italy, Nazi Germany, and Communist </a:t>
            </a:r>
            <a:r>
              <a:rPr lang="en-US" sz="4400" dirty="0" smtClean="0"/>
              <a:t>Russia were all one party systems </a:t>
            </a:r>
            <a:r>
              <a:rPr lang="en-US" sz="4400" dirty="0"/>
              <a:t>that denied basic human rights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50" y="5061"/>
            <a:ext cx="2609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" y="77368"/>
            <a:ext cx="24574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45" y="177354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825" y="1950417"/>
            <a:ext cx="9291215" cy="3450613"/>
          </a:xfrm>
        </p:spPr>
        <p:txBody>
          <a:bodyPr>
            <a:normAutofit/>
          </a:bodyPr>
          <a:lstStyle/>
          <a:p>
            <a:r>
              <a:rPr lang="en-US" sz="6000" dirty="0"/>
              <a:t>Germany </a:t>
            </a:r>
            <a:r>
              <a:rPr lang="en-US" sz="6000" dirty="0" smtClean="0"/>
              <a:t>accepted </a:t>
            </a:r>
            <a:r>
              <a:rPr lang="en-US" sz="6000" dirty="0"/>
              <a:t>full responsibility for causing </a:t>
            </a:r>
            <a:r>
              <a:rPr lang="en-US" sz="6000" dirty="0" smtClean="0"/>
              <a:t>WWI.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613" y="2939143"/>
            <a:ext cx="4477884" cy="3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harsh conditions imposed by the Treaty of Versailles after World War I laid the foundation </a:t>
            </a:r>
            <a:r>
              <a:rPr lang="en-US" sz="4400" dirty="0" smtClean="0"/>
              <a:t>for </a:t>
            </a:r>
            <a:r>
              <a:rPr lang="en-US" sz="4400" dirty="0"/>
              <a:t>t</a:t>
            </a:r>
            <a:r>
              <a:rPr lang="en-US" sz="4400" dirty="0" smtClean="0"/>
              <a:t>he </a:t>
            </a:r>
            <a:r>
              <a:rPr lang="en-US" sz="4400" dirty="0"/>
              <a:t>rise of fascism in Germany.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9" y="139307"/>
            <a:ext cx="243840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72579"/>
            <a:ext cx="257175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736" y="139307"/>
            <a:ext cx="2628900" cy="195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741" y="43209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Fascist governments of Benito Mussolini and Adolf Hitler came to power in Italy and </a:t>
            </a:r>
            <a:r>
              <a:rPr lang="en-US" sz="4000" dirty="0" smtClean="0"/>
              <a:t>Germany because both </a:t>
            </a:r>
            <a:r>
              <a:rPr lang="en-US" sz="4000" dirty="0"/>
              <a:t>nations faced economic and political difficulties.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955" y="665253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</a:t>
            </a:r>
            <a:r>
              <a:rPr lang="en-US" sz="4400" dirty="0" smtClean="0"/>
              <a:t>A </a:t>
            </a:r>
            <a:r>
              <a:rPr lang="en-US" sz="4400" dirty="0"/>
              <a:t>major goal of France and Great Britain at the Paris Peace Conference following World War </a:t>
            </a:r>
            <a:r>
              <a:rPr lang="en-US" sz="4400" dirty="0" smtClean="0"/>
              <a:t>I was to keep </a:t>
            </a:r>
            <a:r>
              <a:rPr lang="en-US" sz="4400" dirty="0"/>
              <a:t>Germany from rebuilding its military forces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36" y="33454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56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2542</TotalTime>
  <Words>486</Words>
  <Application>Microsoft Office PowerPoint</Application>
  <PresentationFormat>Widescreen</PresentationFormat>
  <Paragraphs>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Rockwell</vt:lpstr>
      <vt:lpstr>Gallery</vt:lpstr>
      <vt:lpstr>Rise of Dictators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fascism</vt:lpstr>
      <vt:lpstr>PowerPoint Presentation</vt:lpstr>
      <vt:lpstr>PowerPoint Presentation</vt:lpstr>
      <vt:lpstr>dictator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19</cp:revision>
  <dcterms:created xsi:type="dcterms:W3CDTF">2018-03-13T18:45:29Z</dcterms:created>
  <dcterms:modified xsi:type="dcterms:W3CDTF">2019-03-01T13:43:55Z</dcterms:modified>
</cp:coreProperties>
</file>