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8" r:id="rId7"/>
    <p:sldId id="276" r:id="rId8"/>
    <p:sldId id="266" r:id="rId9"/>
    <p:sldId id="262" r:id="rId10"/>
    <p:sldId id="269" r:id="rId11"/>
    <p:sldId id="271" r:id="rId12"/>
    <p:sldId id="272" r:id="rId13"/>
    <p:sldId id="274" r:id="rId14"/>
    <p:sldId id="275" r:id="rId15"/>
    <p:sldId id="277" r:id="rId16"/>
    <p:sldId id="278" r:id="rId17"/>
    <p:sldId id="279" r:id="rId18"/>
    <p:sldId id="280" r:id="rId19"/>
    <p:sldId id="261" r:id="rId20"/>
    <p:sldId id="258" r:id="rId21"/>
    <p:sldId id="264" r:id="rId22"/>
    <p:sldId id="265" r:id="rId23"/>
    <p:sldId id="270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WWI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4258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The competition to go to and take other lands and countries in order to gain more raw materials for industry and new markets is known </a:t>
            </a:r>
            <a:r>
              <a:rPr lang="en-US" sz="4800" dirty="0" smtClean="0"/>
              <a:t>as </a:t>
            </a:r>
            <a:r>
              <a:rPr lang="en-US" sz="4800" dirty="0"/>
              <a:t>Imperialism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22" y="321580"/>
            <a:ext cx="2419350" cy="188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2938" y="295275"/>
            <a:ext cx="284797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5675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dirty="0"/>
              <a:t>During the period from 1900 to 1914, European political leaders believed that peace could best be maintained </a:t>
            </a:r>
            <a:r>
              <a:rPr lang="en-US" sz="4800" dirty="0" smtClean="0"/>
              <a:t>by </a:t>
            </a:r>
            <a:r>
              <a:rPr lang="en-US" sz="4800" dirty="0"/>
              <a:t>a system of alliances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955" y="197755"/>
            <a:ext cx="2847975" cy="2133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1266" y="171449"/>
            <a:ext cx="2466975" cy="2159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7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Many technological </a:t>
            </a:r>
            <a:r>
              <a:rPr lang="en-US" sz="4800" dirty="0"/>
              <a:t>developments </a:t>
            </a:r>
            <a:r>
              <a:rPr lang="en-US" sz="4800" dirty="0" smtClean="0"/>
              <a:t>were used </a:t>
            </a:r>
            <a:r>
              <a:rPr lang="en-US" sz="4800" dirty="0"/>
              <a:t>during </a:t>
            </a:r>
            <a:r>
              <a:rPr lang="en-US" sz="4800" dirty="0" smtClean="0"/>
              <a:t>WWI such as tanks and flamethrowers. 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764" y="17145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3671" y="4659358"/>
            <a:ext cx="2581275" cy="177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128" y="522542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0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The nature of warfare during World War I on the Western and Eastern Fronts can best be described </a:t>
            </a:r>
            <a:r>
              <a:rPr lang="en-US" sz="4400" dirty="0" smtClean="0"/>
              <a:t>as </a:t>
            </a:r>
            <a:r>
              <a:rPr lang="en-US" sz="4400" dirty="0"/>
              <a:t>a war of attrition or stalemate fought primarily in trenches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" y="493030"/>
            <a:ext cx="2971800" cy="1543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906" y="188595"/>
            <a:ext cx="2971800" cy="15430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351" y="4650921"/>
            <a:ext cx="2447925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011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Many troops had low </a:t>
            </a:r>
            <a:r>
              <a:rPr lang="en-US" sz="6600" dirty="0"/>
              <a:t>morale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987" y="216805"/>
            <a:ext cx="2181225" cy="2095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2443" y="17145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019" y="4526280"/>
            <a:ext cx="2495550" cy="1828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4372" y="3589976"/>
            <a:ext cx="2695575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98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Archduke Franz Ferdinand is assassinated --&gt; World War I begins --&gt; Lusitania sunk --&gt; US declares war on Germany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639" y="195942"/>
            <a:ext cx="3333750" cy="19376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0009" y="57150"/>
            <a:ext cx="2466975" cy="1847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8119" y="5339722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264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The Zimmerman Telegram was sent by Germany to Mexico to try to have them attack the U.S. 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3980328"/>
            <a:ext cx="5715000" cy="2515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0087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most significant difference between the Treaty of Versailles and Wilson’s Fourteen Points </a:t>
            </a:r>
            <a:r>
              <a:rPr lang="en-US" sz="3200" dirty="0" smtClean="0"/>
              <a:t>was Wlson’s14ponts </a:t>
            </a:r>
            <a:r>
              <a:rPr lang="en-US" sz="3200" dirty="0" err="1" smtClean="0"/>
              <a:t>ddnt</a:t>
            </a:r>
            <a:r>
              <a:rPr lang="en-US" sz="3200" dirty="0" smtClean="0"/>
              <a:t> want to punish Germany. 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3234" y="4196723"/>
            <a:ext cx="7705167" cy="321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4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Trench warfare often </a:t>
            </a:r>
            <a:r>
              <a:rPr lang="en-US" sz="6000" dirty="0" smtClean="0"/>
              <a:t>lengthened </a:t>
            </a:r>
            <a:r>
              <a:rPr lang="en-US" sz="6000" dirty="0"/>
              <a:t>the length of battle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935" y="527797"/>
            <a:ext cx="2667000" cy="171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86400" y="4686860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3388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A major goal of France and Great Britain at the peace treaty conference at the end of WWI was to make sure </a:t>
            </a:r>
            <a:r>
              <a:rPr lang="en-US" sz="4400" dirty="0" smtClean="0"/>
              <a:t>Germany </a:t>
            </a:r>
            <a:r>
              <a:rPr lang="en-US" sz="4400" dirty="0"/>
              <a:t>could not rebuild its military strength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394" y="95250"/>
            <a:ext cx="2371725" cy="19240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050" y="9525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62" y="3604804"/>
            <a:ext cx="16859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31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The assassination of Archduke Franz </a:t>
            </a:r>
            <a:r>
              <a:rPr lang="en-US" sz="4800" dirty="0" smtClean="0"/>
              <a:t>Ferdinand </a:t>
            </a:r>
            <a:r>
              <a:rPr lang="en-US" sz="4800" dirty="0"/>
              <a:t>was the spark that lit the powder keg, beginning World War One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5087" y="477066"/>
            <a:ext cx="1800225" cy="2533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75" y="41910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3999" y="5082547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996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The Treaty of </a:t>
            </a:r>
            <a:r>
              <a:rPr lang="en-US" sz="6000" dirty="0" smtClean="0"/>
              <a:t>Versailles </a:t>
            </a:r>
            <a:r>
              <a:rPr lang="en-US" sz="6000" dirty="0"/>
              <a:t>ended World War 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49" y="507274"/>
            <a:ext cx="3743325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6151" y="400050"/>
            <a:ext cx="2819400" cy="1619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900" y="4320547"/>
            <a:ext cx="2514600" cy="1819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2809" y="4291972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9814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Germany </a:t>
            </a:r>
            <a:r>
              <a:rPr lang="en-US" sz="5400" dirty="0"/>
              <a:t>was harshly punished at the end of </a:t>
            </a:r>
            <a:r>
              <a:rPr lang="en-US" sz="5400" dirty="0" smtClean="0"/>
              <a:t>WWI and blamed by the Allies for starting WWI.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524" y="302418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5212" y="338137"/>
            <a:ext cx="28194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0892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The League of Nations was created after World War </a:t>
            </a:r>
            <a:r>
              <a:rPr lang="en-US" sz="4400" dirty="0" smtClean="0"/>
              <a:t>One </a:t>
            </a:r>
            <a:r>
              <a:rPr lang="en-US" sz="4400" dirty="0"/>
              <a:t>as an international, </a:t>
            </a:r>
            <a:r>
              <a:rPr lang="en-US" sz="4400" dirty="0" smtClean="0"/>
              <a:t>world wide </a:t>
            </a:r>
            <a:r>
              <a:rPr lang="en-US" sz="4400" dirty="0"/>
              <a:t>peace keeping organization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14" y="276225"/>
            <a:ext cx="2619375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3090" y="200025"/>
            <a:ext cx="2686050" cy="17049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662" y="3821021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61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A major goal of France and Great Britain at the Treaty of Versailles following World War I was </a:t>
            </a:r>
            <a:r>
              <a:rPr lang="en-US" sz="4400" dirty="0" smtClean="0"/>
              <a:t>to </a:t>
            </a:r>
            <a:r>
              <a:rPr lang="en-US" sz="4400" dirty="0"/>
              <a:t>Keep Germany from </a:t>
            </a:r>
            <a:r>
              <a:rPr lang="en-US" sz="4400" dirty="0" smtClean="0"/>
              <a:t>rebuilding </a:t>
            </a:r>
            <a:r>
              <a:rPr lang="en-US" sz="4400" dirty="0"/>
              <a:t>its military forces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24" y="304800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4114" y="464455"/>
            <a:ext cx="2847975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2" y="5180067"/>
            <a:ext cx="284797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35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Most of the fighting in World War I was in a small area </a:t>
            </a:r>
            <a:r>
              <a:rPr lang="en-US" sz="4400" dirty="0" smtClean="0"/>
              <a:t>because trench </a:t>
            </a:r>
            <a:r>
              <a:rPr lang="en-US" sz="4400" dirty="0"/>
              <a:t>warfare does not allow for a lot of movement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87" y="152400"/>
            <a:ext cx="2095500" cy="186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3936" y="152400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9090" y="484958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282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France, Great Britain, and later the United </a:t>
            </a:r>
            <a:r>
              <a:rPr lang="en-US" sz="5400" dirty="0" smtClean="0"/>
              <a:t>States were known as the </a:t>
            </a:r>
            <a:r>
              <a:rPr lang="en-US" sz="5400" dirty="0"/>
              <a:t>Allied Powers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2180" y="4725542"/>
            <a:ext cx="3249523" cy="2371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63" y="57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296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reasons for WWI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600" dirty="0"/>
              <a:t>The assassination of Archduke Franz </a:t>
            </a:r>
            <a:r>
              <a:rPr lang="en-US" sz="3600" dirty="0" smtClean="0"/>
              <a:t>Ferdinand</a:t>
            </a:r>
          </a:p>
          <a:p>
            <a:pPr marL="0" indent="0">
              <a:buNone/>
            </a:pPr>
            <a:r>
              <a:rPr lang="en-US" sz="3600" dirty="0" smtClean="0"/>
              <a:t>The </a:t>
            </a:r>
            <a:r>
              <a:rPr lang="en-US" sz="3600" dirty="0"/>
              <a:t>creation of military alliances</a:t>
            </a:r>
          </a:p>
          <a:p>
            <a:pPr marL="0" indent="0">
              <a:buNone/>
            </a:pPr>
            <a:r>
              <a:rPr lang="en-US" sz="3600" dirty="0" smtClean="0"/>
              <a:t>The </a:t>
            </a:r>
            <a:r>
              <a:rPr lang="en-US" sz="3600" dirty="0"/>
              <a:t>buildup of nationalism in European countries</a:t>
            </a:r>
          </a:p>
          <a:p>
            <a:pPr marL="0" indent="0">
              <a:buNone/>
            </a:pPr>
            <a:r>
              <a:rPr lang="en-US" sz="3600" dirty="0" smtClean="0"/>
              <a:t> </a:t>
            </a:r>
            <a:r>
              <a:rPr lang="en-US" sz="3600" dirty="0"/>
              <a:t>The spread of imperialism throughout the world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6912" y="173083"/>
            <a:ext cx="28575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08" y="4931364"/>
            <a:ext cx="2275703" cy="1724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7355" y="5435581"/>
            <a:ext cx="2695575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68288" y="755827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061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The existing </a:t>
            </a:r>
            <a:r>
              <a:rPr lang="en-US" sz="4400" b="1" dirty="0"/>
              <a:t>alliances</a:t>
            </a:r>
            <a:r>
              <a:rPr lang="en-US" sz="4400" dirty="0"/>
              <a:t> dragged nations into the </a:t>
            </a:r>
            <a:r>
              <a:rPr lang="en-US" sz="4400" b="1" dirty="0" smtClean="0"/>
              <a:t>war. </a:t>
            </a:r>
            <a:r>
              <a:rPr lang="en-US" sz="4400" dirty="0"/>
              <a:t>N</a:t>
            </a:r>
            <a:r>
              <a:rPr lang="en-US" sz="4400" dirty="0" smtClean="0"/>
              <a:t>ations </a:t>
            </a:r>
            <a:r>
              <a:rPr lang="en-US" sz="4400" dirty="0"/>
              <a:t>felt obligated to defend their allies, leading to their inclusion in the </a:t>
            </a:r>
            <a:r>
              <a:rPr lang="en-US" sz="4400" b="1" dirty="0"/>
              <a:t>war</a:t>
            </a:r>
            <a:r>
              <a:rPr lang="en-US" sz="4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265" y="352425"/>
            <a:ext cx="2562225" cy="17811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881" y="514894"/>
            <a:ext cx="2609850" cy="1752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092" y="600619"/>
            <a:ext cx="2743200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858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Loss </a:t>
            </a:r>
            <a:r>
              <a:rPr lang="en-US" sz="4800" dirty="0"/>
              <a:t>of lives of United States citizens on the </a:t>
            </a:r>
            <a:r>
              <a:rPr lang="en-US" sz="4800" dirty="0" smtClean="0"/>
              <a:t>Lusitania was blamed on </a:t>
            </a:r>
            <a:r>
              <a:rPr lang="en-US" sz="4800" dirty="0"/>
              <a:t> unrestricted submarine </a:t>
            </a:r>
            <a:r>
              <a:rPr lang="en-US" sz="4800" dirty="0" smtClean="0"/>
              <a:t>warfare by the Germans </a:t>
            </a:r>
            <a:endParaRPr lang="en-US" sz="4800" dirty="0"/>
          </a:p>
        </p:txBody>
      </p:sp>
      <p:pic>
        <p:nvPicPr>
          <p:cNvPr id="2050" name="Picture 2" descr="Image result for u boats w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1" y="761682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0962" y="333375"/>
            <a:ext cx="2533650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195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600" dirty="0" smtClean="0"/>
              <a:t>The sinking of the Lusitania made Americans angry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637" y="171450"/>
            <a:ext cx="2466975" cy="1847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820" y="171450"/>
            <a:ext cx="2514600" cy="181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015" y="503968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991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The Americans entered World War One with fresh troops and </a:t>
            </a:r>
            <a:r>
              <a:rPr lang="en-US" sz="5400" dirty="0" smtClean="0"/>
              <a:t>supplies helping out the British and French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121" y="1786754"/>
            <a:ext cx="1714500" cy="26574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4712" y="272279"/>
            <a:ext cx="3009900" cy="1514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384" y="5449259"/>
            <a:ext cx="330517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30840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6775</TotalTime>
  <Words>428</Words>
  <Application>Microsoft Office PowerPoint</Application>
  <PresentationFormat>Widescreen</PresentationFormat>
  <Paragraphs>27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Century Gothic</vt:lpstr>
      <vt:lpstr>Wingdings 3</vt:lpstr>
      <vt:lpstr>Wisp</vt:lpstr>
      <vt:lpstr>WWI </vt:lpstr>
      <vt:lpstr>PowerPoint Presentation</vt:lpstr>
      <vt:lpstr>PowerPoint Presentation</vt:lpstr>
      <vt:lpstr>PowerPoint Presentation</vt:lpstr>
      <vt:lpstr>All reasons for WWI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Fusek, William G.</dc:creator>
  <cp:lastModifiedBy>Fusek, William G.</cp:lastModifiedBy>
  <cp:revision>15</cp:revision>
  <dcterms:created xsi:type="dcterms:W3CDTF">2018-02-28T21:09:47Z</dcterms:created>
  <dcterms:modified xsi:type="dcterms:W3CDTF">2020-02-12T14:19:54Z</dcterms:modified>
</cp:coreProperties>
</file>